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7" r:id="rId3"/>
    <p:sldId id="258" r:id="rId4"/>
    <p:sldId id="260" r:id="rId5"/>
    <p:sldId id="261" r:id="rId6"/>
    <p:sldId id="262" r:id="rId7"/>
    <p:sldId id="263" r:id="rId8"/>
    <p:sldId id="264" r:id="rId9"/>
    <p:sldId id="265" r:id="rId10"/>
    <p:sldId id="266"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361" autoAdjust="0"/>
    <p:restoredTop sz="96281"/>
  </p:normalViewPr>
  <p:slideViewPr>
    <p:cSldViewPr snapToGrid="0" snapToObjects="1">
      <p:cViewPr varScale="1">
        <p:scale>
          <a:sx n="114" d="100"/>
          <a:sy n="114" d="100"/>
        </p:scale>
        <p:origin x="450"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jpeg>
</file>

<file path=ppt/media/image15.jpeg>
</file>

<file path=ppt/media/image2.png>
</file>

<file path=ppt/media/image3.jpeg>
</file>

<file path=ppt/media/image4.jpe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12/4/2022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12/4/2022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12/4/2022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12/4/2022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12/4/2022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12/4/2022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12/4/2022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12/4/2022</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12/4/2022</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12/4/2022</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D2E5C-479A-2355-E9BC-06B3D6F5553D}"/>
              </a:ext>
            </a:extLst>
          </p:cNvPr>
          <p:cNvSpPr>
            <a:spLocks noGrp="1"/>
          </p:cNvSpPr>
          <p:nvPr>
            <p:ph type="ctrTitle"/>
          </p:nvPr>
        </p:nvSpPr>
        <p:spPr/>
        <p:txBody>
          <a:bodyPr>
            <a:normAutofit fontScale="90000"/>
          </a:bodyPr>
          <a:lstStyle/>
          <a:p>
            <a:r>
              <a:rPr lang="en-US" dirty="0"/>
              <a:t>Application of graph traversal for marathon training optimization</a:t>
            </a:r>
          </a:p>
        </p:txBody>
      </p:sp>
      <p:sp>
        <p:nvSpPr>
          <p:cNvPr id="3" name="Subtitle 2">
            <a:extLst>
              <a:ext uri="{FF2B5EF4-FFF2-40B4-BE49-F238E27FC236}">
                <a16:creationId xmlns:a16="http://schemas.microsoft.com/office/drawing/2014/main" id="{60FE9A1B-2524-A4FB-E0BD-5FEF69E4DF99}"/>
              </a:ext>
            </a:extLst>
          </p:cNvPr>
          <p:cNvSpPr>
            <a:spLocks noGrp="1"/>
          </p:cNvSpPr>
          <p:nvPr>
            <p:ph type="subTitle" idx="1"/>
          </p:nvPr>
        </p:nvSpPr>
        <p:spPr/>
        <p:txBody>
          <a:bodyPr>
            <a:normAutofit lnSpcReduction="10000"/>
          </a:bodyPr>
          <a:lstStyle/>
          <a:p>
            <a:r>
              <a:rPr lang="en-US" dirty="0"/>
              <a:t>Saleh Alkhalifa</a:t>
            </a:r>
          </a:p>
          <a:p>
            <a:r>
              <a:rPr lang="en-US" dirty="0"/>
              <a:t>Gabriel </a:t>
            </a:r>
            <a:r>
              <a:rPr lang="en-US" dirty="0" err="1"/>
              <a:t>Cuchacovich</a:t>
            </a:r>
            <a:endParaRPr lang="en-US" dirty="0"/>
          </a:p>
          <a:p>
            <a:r>
              <a:rPr lang="en-US" dirty="0"/>
              <a:t>Nile </a:t>
            </a:r>
            <a:r>
              <a:rPr lang="en-US" dirty="0" err="1"/>
              <a:t>Naim</a:t>
            </a:r>
            <a:endParaRPr lang="en-US" dirty="0"/>
          </a:p>
        </p:txBody>
      </p:sp>
    </p:spTree>
    <p:extLst>
      <p:ext uri="{BB962C8B-B14F-4D97-AF65-F5344CB8AC3E}">
        <p14:creationId xmlns:p14="http://schemas.microsoft.com/office/powerpoint/2010/main" val="8643522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886DB-3E12-AEF3-4732-C238E879890C}"/>
              </a:ext>
            </a:extLst>
          </p:cNvPr>
          <p:cNvSpPr>
            <a:spLocks noGrp="1"/>
          </p:cNvSpPr>
          <p:nvPr>
            <p:ph type="title"/>
          </p:nvPr>
        </p:nvSpPr>
        <p:spPr>
          <a:xfrm>
            <a:off x="328763" y="323561"/>
            <a:ext cx="11400781" cy="674922"/>
          </a:xfrm>
        </p:spPr>
        <p:txBody>
          <a:bodyPr>
            <a:normAutofit fontScale="90000"/>
          </a:bodyPr>
          <a:lstStyle/>
          <a:p>
            <a:r>
              <a:rPr lang="en-US" dirty="0"/>
              <a:t>Method III</a:t>
            </a:r>
          </a:p>
        </p:txBody>
      </p:sp>
      <p:sp>
        <p:nvSpPr>
          <p:cNvPr id="3" name="Content Placeholder 2">
            <a:extLst>
              <a:ext uri="{FF2B5EF4-FFF2-40B4-BE49-F238E27FC236}">
                <a16:creationId xmlns:a16="http://schemas.microsoft.com/office/drawing/2014/main" id="{22685EA7-DF49-4E42-7809-681B907322B3}"/>
              </a:ext>
            </a:extLst>
          </p:cNvPr>
          <p:cNvSpPr>
            <a:spLocks noGrp="1"/>
          </p:cNvSpPr>
          <p:nvPr>
            <p:ph idx="1"/>
          </p:nvPr>
        </p:nvSpPr>
        <p:spPr>
          <a:xfrm>
            <a:off x="328763" y="1294312"/>
            <a:ext cx="7951171" cy="5341380"/>
          </a:xfrm>
        </p:spPr>
        <p:txBody>
          <a:bodyPr>
            <a:normAutofit/>
          </a:bodyPr>
          <a:lstStyle/>
          <a:p>
            <a:pPr lvl="1"/>
            <a:endParaRPr lang="en-US" dirty="0"/>
          </a:p>
        </p:txBody>
      </p:sp>
    </p:spTree>
    <p:extLst>
      <p:ext uri="{BB962C8B-B14F-4D97-AF65-F5344CB8AC3E}">
        <p14:creationId xmlns:p14="http://schemas.microsoft.com/office/powerpoint/2010/main" val="34866416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886DB-3E12-AEF3-4732-C238E879890C}"/>
              </a:ext>
            </a:extLst>
          </p:cNvPr>
          <p:cNvSpPr>
            <a:spLocks noGrp="1"/>
          </p:cNvSpPr>
          <p:nvPr>
            <p:ph type="title"/>
          </p:nvPr>
        </p:nvSpPr>
        <p:spPr>
          <a:xfrm>
            <a:off x="328763" y="323561"/>
            <a:ext cx="11400781" cy="674922"/>
          </a:xfrm>
        </p:spPr>
        <p:txBody>
          <a:bodyPr>
            <a:normAutofit fontScale="90000"/>
          </a:bodyPr>
          <a:lstStyle/>
          <a:p>
            <a:r>
              <a:rPr lang="en-US" dirty="0"/>
              <a:t>Summary</a:t>
            </a:r>
          </a:p>
        </p:txBody>
      </p:sp>
      <p:sp>
        <p:nvSpPr>
          <p:cNvPr id="3" name="Content Placeholder 2">
            <a:extLst>
              <a:ext uri="{FF2B5EF4-FFF2-40B4-BE49-F238E27FC236}">
                <a16:creationId xmlns:a16="http://schemas.microsoft.com/office/drawing/2014/main" id="{22685EA7-DF49-4E42-7809-681B907322B3}"/>
              </a:ext>
            </a:extLst>
          </p:cNvPr>
          <p:cNvSpPr>
            <a:spLocks noGrp="1"/>
          </p:cNvSpPr>
          <p:nvPr>
            <p:ph idx="1"/>
          </p:nvPr>
        </p:nvSpPr>
        <p:spPr>
          <a:xfrm>
            <a:off x="328763" y="1294312"/>
            <a:ext cx="7951171" cy="5341380"/>
          </a:xfrm>
        </p:spPr>
        <p:txBody>
          <a:bodyPr>
            <a:normAutofit/>
          </a:bodyPr>
          <a:lstStyle/>
          <a:p>
            <a:pPr lvl="1"/>
            <a:endParaRPr lang="en-US" dirty="0"/>
          </a:p>
        </p:txBody>
      </p:sp>
    </p:spTree>
    <p:extLst>
      <p:ext uri="{BB962C8B-B14F-4D97-AF65-F5344CB8AC3E}">
        <p14:creationId xmlns:p14="http://schemas.microsoft.com/office/powerpoint/2010/main" val="35352433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886DB-3E12-AEF3-4732-C238E879890C}"/>
              </a:ext>
            </a:extLst>
          </p:cNvPr>
          <p:cNvSpPr>
            <a:spLocks noGrp="1"/>
          </p:cNvSpPr>
          <p:nvPr>
            <p:ph type="title"/>
          </p:nvPr>
        </p:nvSpPr>
        <p:spPr>
          <a:xfrm>
            <a:off x="328763" y="323561"/>
            <a:ext cx="11400781" cy="674922"/>
          </a:xfrm>
        </p:spPr>
        <p:txBody>
          <a:bodyPr>
            <a:normAutofit fontScale="90000"/>
          </a:bodyPr>
          <a:lstStyle/>
          <a:p>
            <a:r>
              <a:rPr lang="en-US" dirty="0"/>
              <a:t>Problem Statement</a:t>
            </a:r>
          </a:p>
        </p:txBody>
      </p:sp>
      <p:sp>
        <p:nvSpPr>
          <p:cNvPr id="3" name="Content Placeholder 2">
            <a:extLst>
              <a:ext uri="{FF2B5EF4-FFF2-40B4-BE49-F238E27FC236}">
                <a16:creationId xmlns:a16="http://schemas.microsoft.com/office/drawing/2014/main" id="{22685EA7-DF49-4E42-7809-681B907322B3}"/>
              </a:ext>
            </a:extLst>
          </p:cNvPr>
          <p:cNvSpPr>
            <a:spLocks noGrp="1"/>
          </p:cNvSpPr>
          <p:nvPr>
            <p:ph idx="1"/>
          </p:nvPr>
        </p:nvSpPr>
        <p:spPr>
          <a:xfrm>
            <a:off x="328763" y="1772484"/>
            <a:ext cx="7501444" cy="4481171"/>
          </a:xfrm>
        </p:spPr>
        <p:txBody>
          <a:bodyPr>
            <a:normAutofit/>
          </a:bodyPr>
          <a:lstStyle/>
          <a:p>
            <a:r>
              <a:rPr lang="en-US" sz="2000" dirty="0"/>
              <a:t>There are many technologies and devices catered for cars allowing users to find optimal driving paths from a source to a destination</a:t>
            </a:r>
          </a:p>
          <a:p>
            <a:pPr marL="0" indent="0">
              <a:buNone/>
            </a:pPr>
            <a:endParaRPr lang="en-US" sz="2000" dirty="0"/>
          </a:p>
          <a:p>
            <a:pPr marL="0" indent="0">
              <a:buNone/>
            </a:pPr>
            <a:endParaRPr lang="en-US" sz="2000" dirty="0"/>
          </a:p>
          <a:p>
            <a:r>
              <a:rPr lang="en-US" sz="2000" dirty="0"/>
              <a:t>There does not exist many solutions that offer similar capabilities for runners, especially those in dense smaller cities such as Boston</a:t>
            </a:r>
          </a:p>
          <a:p>
            <a:endParaRPr lang="en-US" sz="2000" dirty="0"/>
          </a:p>
          <a:p>
            <a:endParaRPr lang="en-US" sz="2000" dirty="0"/>
          </a:p>
          <a:p>
            <a:r>
              <a:rPr lang="en-US" sz="2000" dirty="0"/>
              <a:t>Given the many algorithms we have covered this semester, we wanted to investigate the use of several for runners in the Boston area.</a:t>
            </a:r>
          </a:p>
        </p:txBody>
      </p:sp>
      <p:pic>
        <p:nvPicPr>
          <p:cNvPr id="5" name="Picture 4">
            <a:extLst>
              <a:ext uri="{FF2B5EF4-FFF2-40B4-BE49-F238E27FC236}">
                <a16:creationId xmlns:a16="http://schemas.microsoft.com/office/drawing/2014/main" id="{84F4C79F-8335-611F-2FC0-A75E6ED00DB0}"/>
              </a:ext>
            </a:extLst>
          </p:cNvPr>
          <p:cNvPicPr>
            <a:picLocks noChangeAspect="1"/>
          </p:cNvPicPr>
          <p:nvPr/>
        </p:nvPicPr>
        <p:blipFill>
          <a:blip r:embed="rId2"/>
          <a:stretch>
            <a:fillRect/>
          </a:stretch>
        </p:blipFill>
        <p:spPr>
          <a:xfrm>
            <a:off x="8472880" y="3661749"/>
            <a:ext cx="2734812" cy="2518439"/>
          </a:xfrm>
          <a:prstGeom prst="rect">
            <a:avLst/>
          </a:prstGeom>
        </p:spPr>
      </p:pic>
      <p:pic>
        <p:nvPicPr>
          <p:cNvPr id="1028" name="Picture 4" descr="TOP 5 best maps for GPS-navigator: choose the best program">
            <a:extLst>
              <a:ext uri="{FF2B5EF4-FFF2-40B4-BE49-F238E27FC236}">
                <a16:creationId xmlns:a16="http://schemas.microsoft.com/office/drawing/2014/main" id="{C3D2ECB0-E7C2-01E9-FC7B-87C793069E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78475" y="1224793"/>
            <a:ext cx="2729217" cy="20469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5363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886DB-3E12-AEF3-4732-C238E879890C}"/>
              </a:ext>
            </a:extLst>
          </p:cNvPr>
          <p:cNvSpPr>
            <a:spLocks noGrp="1"/>
          </p:cNvSpPr>
          <p:nvPr>
            <p:ph type="title"/>
          </p:nvPr>
        </p:nvSpPr>
        <p:spPr>
          <a:xfrm>
            <a:off x="328763" y="323561"/>
            <a:ext cx="11400781" cy="674922"/>
          </a:xfrm>
        </p:spPr>
        <p:txBody>
          <a:bodyPr>
            <a:normAutofit fontScale="90000"/>
          </a:bodyPr>
          <a:lstStyle/>
          <a:p>
            <a:r>
              <a:rPr lang="en-US" dirty="0"/>
              <a:t>Methods</a:t>
            </a:r>
          </a:p>
        </p:txBody>
      </p:sp>
      <p:sp>
        <p:nvSpPr>
          <p:cNvPr id="3" name="Content Placeholder 2">
            <a:extLst>
              <a:ext uri="{FF2B5EF4-FFF2-40B4-BE49-F238E27FC236}">
                <a16:creationId xmlns:a16="http://schemas.microsoft.com/office/drawing/2014/main" id="{22685EA7-DF49-4E42-7809-681B907322B3}"/>
              </a:ext>
            </a:extLst>
          </p:cNvPr>
          <p:cNvSpPr>
            <a:spLocks noGrp="1"/>
          </p:cNvSpPr>
          <p:nvPr>
            <p:ph idx="1"/>
          </p:nvPr>
        </p:nvSpPr>
        <p:spPr>
          <a:xfrm>
            <a:off x="328764" y="1468383"/>
            <a:ext cx="7590443" cy="4982751"/>
          </a:xfrm>
        </p:spPr>
        <p:txBody>
          <a:bodyPr>
            <a:normAutofit/>
          </a:bodyPr>
          <a:lstStyle/>
          <a:p>
            <a:r>
              <a:rPr lang="en-US" dirty="0"/>
              <a:t>We hope to investigate three different use cases within our proof of concept (POC) application.</a:t>
            </a:r>
          </a:p>
          <a:p>
            <a:r>
              <a:rPr lang="en-US" dirty="0"/>
              <a:t>Methods:</a:t>
            </a:r>
          </a:p>
          <a:p>
            <a:pPr lvl="1"/>
            <a:r>
              <a:rPr lang="en-US" b="1" dirty="0"/>
              <a:t>Method 1:</a:t>
            </a:r>
          </a:p>
          <a:p>
            <a:pPr lvl="2"/>
            <a:r>
              <a:rPr lang="en-US" dirty="0"/>
              <a:t>Application of Dynamic Programming for Longest Limited Path Detection </a:t>
            </a:r>
          </a:p>
          <a:p>
            <a:pPr lvl="2"/>
            <a:r>
              <a:rPr lang="en-US" dirty="0"/>
              <a:t>Use Case: Users may want to find the longest paths in a small neighborhood to maximize distance, but limited to a specified amount.</a:t>
            </a:r>
          </a:p>
          <a:p>
            <a:pPr lvl="1"/>
            <a:r>
              <a:rPr lang="en-US" b="1" dirty="0"/>
              <a:t>Method 2:</a:t>
            </a:r>
          </a:p>
          <a:p>
            <a:pPr lvl="2"/>
            <a:r>
              <a:rPr lang="en-US" dirty="0"/>
              <a:t>Application of Shortest Path via Dijkstra’s Algorithm</a:t>
            </a:r>
          </a:p>
          <a:p>
            <a:pPr lvl="2"/>
            <a:r>
              <a:rPr lang="en-US" dirty="0"/>
              <a:t>Use Case: Users may want to visit certain sites in Boston to stay motivated on their run</a:t>
            </a:r>
          </a:p>
          <a:p>
            <a:pPr lvl="1"/>
            <a:r>
              <a:rPr lang="en-US" b="1" dirty="0"/>
              <a:t>Method 3:</a:t>
            </a:r>
          </a:p>
          <a:p>
            <a:pPr lvl="2"/>
            <a:r>
              <a:rPr lang="en-US" dirty="0"/>
              <a:t>Application</a:t>
            </a:r>
          </a:p>
          <a:p>
            <a:pPr lvl="2"/>
            <a:r>
              <a:rPr lang="en-US" dirty="0"/>
              <a:t>Use Case:</a:t>
            </a:r>
          </a:p>
          <a:p>
            <a:pPr lvl="1"/>
            <a:endParaRPr lang="en-US" dirty="0"/>
          </a:p>
          <a:p>
            <a:pPr lvl="1"/>
            <a:endParaRPr lang="en-US" dirty="0"/>
          </a:p>
          <a:p>
            <a:pPr lvl="1"/>
            <a:endParaRPr lang="en-US" dirty="0"/>
          </a:p>
          <a:p>
            <a:pPr lvl="1"/>
            <a:endParaRPr lang="en-US" dirty="0"/>
          </a:p>
        </p:txBody>
      </p:sp>
      <p:pic>
        <p:nvPicPr>
          <p:cNvPr id="2052" name="Picture 4" descr="According to a new study, THIS is the best place in the UK for running">
            <a:extLst>
              <a:ext uri="{FF2B5EF4-FFF2-40B4-BE49-F238E27FC236}">
                <a16:creationId xmlns:a16="http://schemas.microsoft.com/office/drawing/2014/main" id="{C5A93DE2-5F97-7C29-F4D1-F594C0E365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39325" y="1431916"/>
            <a:ext cx="3290219" cy="219348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George Washington Statue (Boston) - All You Need to Know BEFORE You Go">
            <a:extLst>
              <a:ext uri="{FF2B5EF4-FFF2-40B4-BE49-F238E27FC236}">
                <a16:creationId xmlns:a16="http://schemas.microsoft.com/office/drawing/2014/main" id="{3E04F3F3-7E92-8D91-EEC9-572D6B98BB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39325" y="4184664"/>
            <a:ext cx="3290219" cy="18507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5632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886DB-3E12-AEF3-4732-C238E879890C}"/>
              </a:ext>
            </a:extLst>
          </p:cNvPr>
          <p:cNvSpPr>
            <a:spLocks noGrp="1"/>
          </p:cNvSpPr>
          <p:nvPr>
            <p:ph type="title"/>
          </p:nvPr>
        </p:nvSpPr>
        <p:spPr>
          <a:xfrm>
            <a:off x="328763" y="323561"/>
            <a:ext cx="11400781" cy="674922"/>
          </a:xfrm>
        </p:spPr>
        <p:txBody>
          <a:bodyPr>
            <a:normAutofit fontScale="90000"/>
          </a:bodyPr>
          <a:lstStyle/>
          <a:p>
            <a:r>
              <a:rPr lang="en-US" dirty="0"/>
              <a:t>Graph Preparation</a:t>
            </a:r>
          </a:p>
        </p:txBody>
      </p:sp>
      <p:sp>
        <p:nvSpPr>
          <p:cNvPr id="6" name="Content Placeholder 2">
            <a:extLst>
              <a:ext uri="{FF2B5EF4-FFF2-40B4-BE49-F238E27FC236}">
                <a16:creationId xmlns:a16="http://schemas.microsoft.com/office/drawing/2014/main" id="{0E09D9AA-BFCE-0180-7311-39AFA1A9FD9D}"/>
              </a:ext>
            </a:extLst>
          </p:cNvPr>
          <p:cNvSpPr>
            <a:spLocks noGrp="1"/>
          </p:cNvSpPr>
          <p:nvPr>
            <p:ph idx="1"/>
          </p:nvPr>
        </p:nvSpPr>
        <p:spPr>
          <a:xfrm>
            <a:off x="328763" y="1772484"/>
            <a:ext cx="6449542" cy="4481171"/>
          </a:xfrm>
        </p:spPr>
        <p:txBody>
          <a:bodyPr/>
          <a:lstStyle/>
          <a:p>
            <a:pPr lvl="1"/>
            <a:r>
              <a:rPr lang="en-US" dirty="0"/>
              <a:t>To demonstrate the feasibility of these algorithms, we prepared a proof of concept (POC) using a small neighborhood in Boston near Northeastern’s campus</a:t>
            </a:r>
          </a:p>
          <a:p>
            <a:pPr lvl="1"/>
            <a:endParaRPr lang="en-US" dirty="0"/>
          </a:p>
          <a:p>
            <a:pPr lvl="1"/>
            <a:r>
              <a:rPr lang="en-US" dirty="0"/>
              <a:t>We used the </a:t>
            </a:r>
            <a:r>
              <a:rPr lang="en-US" b="1" dirty="0" err="1"/>
              <a:t>networkx</a:t>
            </a:r>
            <a:r>
              <a:rPr lang="en-US" dirty="0"/>
              <a:t> library to draw and save the graph using the Python programming language</a:t>
            </a:r>
          </a:p>
          <a:p>
            <a:pPr lvl="1"/>
            <a:endParaRPr lang="en-US" dirty="0"/>
          </a:p>
          <a:p>
            <a:pPr lvl="1"/>
            <a:r>
              <a:rPr lang="en-US" dirty="0"/>
              <a:t>We drew our map using </a:t>
            </a:r>
            <a:r>
              <a:rPr lang="en-US" b="1" dirty="0"/>
              <a:t>Google Earth</a:t>
            </a:r>
            <a:r>
              <a:rPr lang="en-US" dirty="0"/>
              <a:t>, and traced the distance, measured in meters, using </a:t>
            </a:r>
            <a:r>
              <a:rPr lang="en-US" b="1" dirty="0" err="1"/>
              <a:t>networkx</a:t>
            </a:r>
            <a:endParaRPr lang="en-US" b="1" dirty="0"/>
          </a:p>
          <a:p>
            <a:pPr lvl="1"/>
            <a:endParaRPr lang="en-US" dirty="0"/>
          </a:p>
          <a:p>
            <a:pPr lvl="1"/>
            <a:r>
              <a:rPr lang="en-US" dirty="0"/>
              <a:t>We then converted the dataset we obtained to an </a:t>
            </a:r>
            <a:r>
              <a:rPr lang="en-US" b="1" dirty="0"/>
              <a:t>adjacency list </a:t>
            </a:r>
            <a:r>
              <a:rPr lang="en-US" dirty="0"/>
              <a:t>(no weights), and an </a:t>
            </a:r>
            <a:r>
              <a:rPr lang="en-US" b="1" dirty="0"/>
              <a:t>edge list </a:t>
            </a:r>
            <a:r>
              <a:rPr lang="en-US" dirty="0"/>
              <a:t>(with weights).</a:t>
            </a:r>
          </a:p>
        </p:txBody>
      </p:sp>
      <p:sp>
        <p:nvSpPr>
          <p:cNvPr id="9" name="TextBox 8">
            <a:extLst>
              <a:ext uri="{FF2B5EF4-FFF2-40B4-BE49-F238E27FC236}">
                <a16:creationId xmlns:a16="http://schemas.microsoft.com/office/drawing/2014/main" id="{E26B2BD1-6813-0D0D-BAA4-67FC1E264018}"/>
              </a:ext>
            </a:extLst>
          </p:cNvPr>
          <p:cNvSpPr txBox="1"/>
          <p:nvPr/>
        </p:nvSpPr>
        <p:spPr>
          <a:xfrm>
            <a:off x="6981695" y="5170045"/>
            <a:ext cx="4493701" cy="523220"/>
          </a:xfrm>
          <a:prstGeom prst="rect">
            <a:avLst/>
          </a:prstGeom>
          <a:noFill/>
        </p:spPr>
        <p:txBody>
          <a:bodyPr wrap="square" rtlCol="0">
            <a:spAutoFit/>
          </a:bodyPr>
          <a:lstStyle/>
          <a:p>
            <a:pPr algn="ctr"/>
            <a:r>
              <a:rPr lang="en-US" sz="1400" dirty="0"/>
              <a:t>Figure: A graphical representation of a small neighborhood in Boston near Northeastern’s campus.</a:t>
            </a:r>
          </a:p>
        </p:txBody>
      </p:sp>
      <p:pic>
        <p:nvPicPr>
          <p:cNvPr id="11" name="Picture 10">
            <a:extLst>
              <a:ext uri="{FF2B5EF4-FFF2-40B4-BE49-F238E27FC236}">
                <a16:creationId xmlns:a16="http://schemas.microsoft.com/office/drawing/2014/main" id="{B420942B-6AAD-73B2-96DB-48358D3423A8}"/>
              </a:ext>
            </a:extLst>
          </p:cNvPr>
          <p:cNvPicPr>
            <a:picLocks noChangeAspect="1"/>
          </p:cNvPicPr>
          <p:nvPr/>
        </p:nvPicPr>
        <p:blipFill>
          <a:blip r:embed="rId2"/>
          <a:stretch>
            <a:fillRect/>
          </a:stretch>
        </p:blipFill>
        <p:spPr>
          <a:xfrm>
            <a:off x="6890159" y="1772484"/>
            <a:ext cx="4676775" cy="3209925"/>
          </a:xfrm>
          <a:prstGeom prst="rect">
            <a:avLst/>
          </a:prstGeom>
        </p:spPr>
      </p:pic>
    </p:spTree>
    <p:extLst>
      <p:ext uri="{BB962C8B-B14F-4D97-AF65-F5344CB8AC3E}">
        <p14:creationId xmlns:p14="http://schemas.microsoft.com/office/powerpoint/2010/main" val="6653915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886DB-3E12-AEF3-4732-C238E879890C}"/>
              </a:ext>
            </a:extLst>
          </p:cNvPr>
          <p:cNvSpPr>
            <a:spLocks noGrp="1"/>
          </p:cNvSpPr>
          <p:nvPr>
            <p:ph type="title"/>
          </p:nvPr>
        </p:nvSpPr>
        <p:spPr>
          <a:xfrm>
            <a:off x="328763" y="323561"/>
            <a:ext cx="11400781" cy="674922"/>
          </a:xfrm>
        </p:spPr>
        <p:txBody>
          <a:bodyPr>
            <a:normAutofit fontScale="90000"/>
          </a:bodyPr>
          <a:lstStyle/>
          <a:p>
            <a:r>
              <a:rPr lang="en-US" dirty="0"/>
              <a:t>Method 1: Longest limited Path</a:t>
            </a:r>
          </a:p>
        </p:txBody>
      </p:sp>
      <p:sp>
        <p:nvSpPr>
          <p:cNvPr id="3" name="Content Placeholder 2">
            <a:extLst>
              <a:ext uri="{FF2B5EF4-FFF2-40B4-BE49-F238E27FC236}">
                <a16:creationId xmlns:a16="http://schemas.microsoft.com/office/drawing/2014/main" id="{22685EA7-DF49-4E42-7809-681B907322B3}"/>
              </a:ext>
            </a:extLst>
          </p:cNvPr>
          <p:cNvSpPr>
            <a:spLocks noGrp="1"/>
          </p:cNvSpPr>
          <p:nvPr>
            <p:ph idx="1"/>
          </p:nvPr>
        </p:nvSpPr>
        <p:spPr>
          <a:xfrm>
            <a:off x="328763" y="1294312"/>
            <a:ext cx="6306929" cy="3067964"/>
          </a:xfrm>
        </p:spPr>
        <p:txBody>
          <a:bodyPr/>
          <a:lstStyle/>
          <a:p>
            <a:pPr lvl="1"/>
            <a:r>
              <a:rPr lang="en-US" dirty="0"/>
              <a:t>Algorithm:</a:t>
            </a:r>
          </a:p>
          <a:p>
            <a:pPr lvl="2"/>
            <a:r>
              <a:rPr lang="en-US" dirty="0"/>
              <a:t>Instantiate a dictionary, queue, and result variables  to manage the data (nodes and weights) and final values</a:t>
            </a:r>
          </a:p>
          <a:p>
            <a:pPr lvl="2"/>
            <a:r>
              <a:rPr lang="en-US" dirty="0"/>
              <a:t>Iterate over the graph to prepare the starting nodes and targets in a dictionary</a:t>
            </a:r>
          </a:p>
          <a:p>
            <a:pPr lvl="2"/>
            <a:r>
              <a:rPr lang="en-US" dirty="0"/>
              <a:t>Iterate over the queue to apply BFS</a:t>
            </a:r>
          </a:p>
          <a:p>
            <a:pPr lvl="3"/>
            <a:r>
              <a:rPr lang="en-US" dirty="0"/>
              <a:t>If the user specified limit is reached, end the program</a:t>
            </a:r>
          </a:p>
          <a:p>
            <a:pPr lvl="3"/>
            <a:r>
              <a:rPr lang="en-US" dirty="0"/>
              <a:t>If the limit is not reached, continue BFS algorithm</a:t>
            </a:r>
          </a:p>
          <a:p>
            <a:pPr lvl="2"/>
            <a:endParaRPr lang="en-US" dirty="0"/>
          </a:p>
        </p:txBody>
      </p:sp>
      <p:pic>
        <p:nvPicPr>
          <p:cNvPr id="5" name="Picture 4">
            <a:extLst>
              <a:ext uri="{FF2B5EF4-FFF2-40B4-BE49-F238E27FC236}">
                <a16:creationId xmlns:a16="http://schemas.microsoft.com/office/drawing/2014/main" id="{8656B49C-198D-EEB9-6A97-814C8DD353F6}"/>
              </a:ext>
            </a:extLst>
          </p:cNvPr>
          <p:cNvPicPr>
            <a:picLocks noChangeAspect="1"/>
          </p:cNvPicPr>
          <p:nvPr/>
        </p:nvPicPr>
        <p:blipFill>
          <a:blip r:embed="rId2"/>
          <a:stretch>
            <a:fillRect/>
          </a:stretch>
        </p:blipFill>
        <p:spPr>
          <a:xfrm>
            <a:off x="6811391" y="1256251"/>
            <a:ext cx="4402823" cy="4515376"/>
          </a:xfrm>
          <a:prstGeom prst="rect">
            <a:avLst/>
          </a:prstGeom>
        </p:spPr>
      </p:pic>
      <p:pic>
        <p:nvPicPr>
          <p:cNvPr id="6" name="Picture 5">
            <a:extLst>
              <a:ext uri="{FF2B5EF4-FFF2-40B4-BE49-F238E27FC236}">
                <a16:creationId xmlns:a16="http://schemas.microsoft.com/office/drawing/2014/main" id="{334B4827-B029-31D6-EF9F-D1AEEACDE028}"/>
              </a:ext>
            </a:extLst>
          </p:cNvPr>
          <p:cNvPicPr>
            <a:picLocks noChangeAspect="1"/>
          </p:cNvPicPr>
          <p:nvPr/>
        </p:nvPicPr>
        <p:blipFill>
          <a:blip r:embed="rId3"/>
          <a:stretch>
            <a:fillRect/>
          </a:stretch>
        </p:blipFill>
        <p:spPr>
          <a:xfrm>
            <a:off x="674713" y="4230568"/>
            <a:ext cx="2807514" cy="1926950"/>
          </a:xfrm>
          <a:prstGeom prst="rect">
            <a:avLst/>
          </a:prstGeom>
        </p:spPr>
      </p:pic>
      <p:pic>
        <p:nvPicPr>
          <p:cNvPr id="10" name="Picture 9">
            <a:extLst>
              <a:ext uri="{FF2B5EF4-FFF2-40B4-BE49-F238E27FC236}">
                <a16:creationId xmlns:a16="http://schemas.microsoft.com/office/drawing/2014/main" id="{4F4721F6-C0C4-9799-EFB3-03F0AA452064}"/>
              </a:ext>
            </a:extLst>
          </p:cNvPr>
          <p:cNvPicPr>
            <a:picLocks noChangeAspect="1"/>
          </p:cNvPicPr>
          <p:nvPr/>
        </p:nvPicPr>
        <p:blipFill>
          <a:blip r:embed="rId4"/>
          <a:stretch>
            <a:fillRect/>
          </a:stretch>
        </p:blipFill>
        <p:spPr>
          <a:xfrm>
            <a:off x="3743052" y="4210191"/>
            <a:ext cx="2807514" cy="1947327"/>
          </a:xfrm>
          <a:prstGeom prst="rect">
            <a:avLst/>
          </a:prstGeom>
        </p:spPr>
      </p:pic>
      <p:pic>
        <p:nvPicPr>
          <p:cNvPr id="12" name="Picture 11">
            <a:extLst>
              <a:ext uri="{FF2B5EF4-FFF2-40B4-BE49-F238E27FC236}">
                <a16:creationId xmlns:a16="http://schemas.microsoft.com/office/drawing/2014/main" id="{DEEB0EEE-2590-DA1D-96FF-3987A7F1E7E2}"/>
              </a:ext>
            </a:extLst>
          </p:cNvPr>
          <p:cNvPicPr>
            <a:picLocks noChangeAspect="1"/>
          </p:cNvPicPr>
          <p:nvPr/>
        </p:nvPicPr>
        <p:blipFill>
          <a:blip r:embed="rId5"/>
          <a:stretch>
            <a:fillRect/>
          </a:stretch>
        </p:blipFill>
        <p:spPr>
          <a:xfrm>
            <a:off x="6811391" y="5858165"/>
            <a:ext cx="3997791" cy="477850"/>
          </a:xfrm>
          <a:prstGeom prst="rect">
            <a:avLst/>
          </a:prstGeom>
        </p:spPr>
      </p:pic>
      <p:sp>
        <p:nvSpPr>
          <p:cNvPr id="13" name="TextBox 12">
            <a:extLst>
              <a:ext uri="{FF2B5EF4-FFF2-40B4-BE49-F238E27FC236}">
                <a16:creationId xmlns:a16="http://schemas.microsoft.com/office/drawing/2014/main" id="{897E7F8B-5D10-EF22-2B85-B0DCF20D74D9}"/>
              </a:ext>
            </a:extLst>
          </p:cNvPr>
          <p:cNvSpPr txBox="1"/>
          <p:nvPr/>
        </p:nvSpPr>
        <p:spPr>
          <a:xfrm>
            <a:off x="1382818" y="6182126"/>
            <a:ext cx="1417738" cy="307777"/>
          </a:xfrm>
          <a:prstGeom prst="rect">
            <a:avLst/>
          </a:prstGeom>
          <a:noFill/>
        </p:spPr>
        <p:txBody>
          <a:bodyPr wrap="square" rtlCol="0">
            <a:spAutoFit/>
          </a:bodyPr>
          <a:lstStyle/>
          <a:p>
            <a:pPr algn="ctr"/>
            <a:r>
              <a:rPr lang="en-US" sz="1400" dirty="0"/>
              <a:t>Original Map</a:t>
            </a:r>
          </a:p>
        </p:txBody>
      </p:sp>
      <p:sp>
        <p:nvSpPr>
          <p:cNvPr id="14" name="TextBox 13">
            <a:extLst>
              <a:ext uri="{FF2B5EF4-FFF2-40B4-BE49-F238E27FC236}">
                <a16:creationId xmlns:a16="http://schemas.microsoft.com/office/drawing/2014/main" id="{88C62EA9-6CCC-1B22-098F-A0EB722EEE63}"/>
              </a:ext>
            </a:extLst>
          </p:cNvPr>
          <p:cNvSpPr txBox="1"/>
          <p:nvPr/>
        </p:nvSpPr>
        <p:spPr>
          <a:xfrm>
            <a:off x="4286856" y="6154342"/>
            <a:ext cx="1719906" cy="307777"/>
          </a:xfrm>
          <a:prstGeom prst="rect">
            <a:avLst/>
          </a:prstGeom>
          <a:noFill/>
        </p:spPr>
        <p:txBody>
          <a:bodyPr wrap="square" rtlCol="0">
            <a:spAutoFit/>
          </a:bodyPr>
          <a:lstStyle/>
          <a:p>
            <a:pPr algn="ctr"/>
            <a:r>
              <a:rPr lang="en-US" sz="1400" dirty="0"/>
              <a:t>Determined Path</a:t>
            </a:r>
          </a:p>
        </p:txBody>
      </p:sp>
    </p:spTree>
    <p:extLst>
      <p:ext uri="{BB962C8B-B14F-4D97-AF65-F5344CB8AC3E}">
        <p14:creationId xmlns:p14="http://schemas.microsoft.com/office/powerpoint/2010/main" val="15974860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886DB-3E12-AEF3-4732-C238E879890C}"/>
              </a:ext>
            </a:extLst>
          </p:cNvPr>
          <p:cNvSpPr>
            <a:spLocks noGrp="1"/>
          </p:cNvSpPr>
          <p:nvPr>
            <p:ph type="title"/>
          </p:nvPr>
        </p:nvSpPr>
        <p:spPr>
          <a:xfrm>
            <a:off x="328763" y="323561"/>
            <a:ext cx="11400781" cy="674922"/>
          </a:xfrm>
        </p:spPr>
        <p:txBody>
          <a:bodyPr>
            <a:normAutofit fontScale="90000"/>
          </a:bodyPr>
          <a:lstStyle/>
          <a:p>
            <a:r>
              <a:rPr lang="en-US" dirty="0"/>
              <a:t>Method 1: Longest Limited Path Summary</a:t>
            </a:r>
          </a:p>
        </p:txBody>
      </p:sp>
      <p:sp>
        <p:nvSpPr>
          <p:cNvPr id="3" name="Content Placeholder 2">
            <a:extLst>
              <a:ext uri="{FF2B5EF4-FFF2-40B4-BE49-F238E27FC236}">
                <a16:creationId xmlns:a16="http://schemas.microsoft.com/office/drawing/2014/main" id="{22685EA7-DF49-4E42-7809-681B907322B3}"/>
              </a:ext>
            </a:extLst>
          </p:cNvPr>
          <p:cNvSpPr>
            <a:spLocks noGrp="1"/>
          </p:cNvSpPr>
          <p:nvPr>
            <p:ph idx="1"/>
          </p:nvPr>
        </p:nvSpPr>
        <p:spPr>
          <a:xfrm>
            <a:off x="328763" y="1294312"/>
            <a:ext cx="7951171" cy="4938708"/>
          </a:xfrm>
        </p:spPr>
        <p:txBody>
          <a:bodyPr>
            <a:normAutofit/>
          </a:bodyPr>
          <a:lstStyle/>
          <a:p>
            <a:pPr lvl="1"/>
            <a:r>
              <a:rPr lang="en-US" dirty="0"/>
              <a:t>The longest path problem is a well known area of research that involves finding a path of maximum length.</a:t>
            </a:r>
          </a:p>
          <a:p>
            <a:pPr lvl="1"/>
            <a:r>
              <a:rPr lang="en-US" dirty="0"/>
              <a:t>The longest path problem is NP-Hard, as opposed to the shortest path which can be solved in polynomial time.</a:t>
            </a:r>
          </a:p>
          <a:p>
            <a:pPr lvl="1"/>
            <a:endParaRPr lang="en-US" dirty="0"/>
          </a:p>
          <a:p>
            <a:pPr lvl="1"/>
            <a:r>
              <a:rPr lang="en-US" dirty="0"/>
              <a:t>Given that we want to allow the user to limit the length of the path, we used Breadth-First Search to allow this functionality.</a:t>
            </a:r>
          </a:p>
          <a:p>
            <a:pPr lvl="1"/>
            <a:r>
              <a:rPr lang="en-US" dirty="0"/>
              <a:t>The time complexity of BFS is O(|V| + |E|) in which V is a set of the nodes, and E is a set of the edges</a:t>
            </a:r>
          </a:p>
          <a:p>
            <a:pPr lvl="1"/>
            <a:r>
              <a:rPr lang="en-US" dirty="0"/>
              <a:t>Given our use case of focusing on smaller neighborhoods in the Boston area, within running distance, we do not anticipate users reaching higher values of nodes and edges.</a:t>
            </a:r>
          </a:p>
          <a:p>
            <a:pPr lvl="1"/>
            <a:endParaRPr lang="en-US" dirty="0"/>
          </a:p>
          <a:p>
            <a:pPr lvl="1"/>
            <a:r>
              <a:rPr lang="en-US" dirty="0"/>
              <a:t>In </a:t>
            </a:r>
            <a:r>
              <a:rPr lang="en-US" b="1" dirty="0"/>
              <a:t>summary</a:t>
            </a:r>
            <a:r>
              <a:rPr lang="en-US" dirty="0"/>
              <a:t>, we managed to develop an algorithm in Python based on BFS that allows the user to find a long path in a given neighborhood which can be limited based on the users preferences.</a:t>
            </a:r>
          </a:p>
        </p:txBody>
      </p:sp>
      <p:pic>
        <p:nvPicPr>
          <p:cNvPr id="3074" name="Picture 2" descr="How the Boston Marathon Messes With Runners to Slow Them Down | WIRED">
            <a:extLst>
              <a:ext uri="{FF2B5EF4-FFF2-40B4-BE49-F238E27FC236}">
                <a16:creationId xmlns:a16="http://schemas.microsoft.com/office/drawing/2014/main" id="{7A39ACB8-6B69-A59A-B12E-E084587FBE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74217" y="3674377"/>
            <a:ext cx="3055327" cy="2291495"/>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Python &amp; Django Development - LogiCore Tech - Professional Services">
            <a:extLst>
              <a:ext uri="{FF2B5EF4-FFF2-40B4-BE49-F238E27FC236}">
                <a16:creationId xmlns:a16="http://schemas.microsoft.com/office/drawing/2014/main" id="{D57CE0C7-7B90-B930-96A6-9918B37D34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72687" y="1476461"/>
            <a:ext cx="3266113" cy="18371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14879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886DB-3E12-AEF3-4732-C238E879890C}"/>
              </a:ext>
            </a:extLst>
          </p:cNvPr>
          <p:cNvSpPr>
            <a:spLocks noGrp="1"/>
          </p:cNvSpPr>
          <p:nvPr>
            <p:ph type="title"/>
          </p:nvPr>
        </p:nvSpPr>
        <p:spPr>
          <a:xfrm>
            <a:off x="328763" y="323561"/>
            <a:ext cx="11400781" cy="674922"/>
          </a:xfrm>
        </p:spPr>
        <p:txBody>
          <a:bodyPr>
            <a:normAutofit fontScale="90000"/>
          </a:bodyPr>
          <a:lstStyle/>
          <a:p>
            <a:r>
              <a:rPr lang="en-US" dirty="0"/>
              <a:t>Method II: Dijkstra’s Shortest Path</a:t>
            </a:r>
          </a:p>
        </p:txBody>
      </p:sp>
      <p:sp>
        <p:nvSpPr>
          <p:cNvPr id="3" name="Content Placeholder 2">
            <a:extLst>
              <a:ext uri="{FF2B5EF4-FFF2-40B4-BE49-F238E27FC236}">
                <a16:creationId xmlns:a16="http://schemas.microsoft.com/office/drawing/2014/main" id="{22685EA7-DF49-4E42-7809-681B907322B3}"/>
              </a:ext>
            </a:extLst>
          </p:cNvPr>
          <p:cNvSpPr>
            <a:spLocks noGrp="1"/>
          </p:cNvSpPr>
          <p:nvPr>
            <p:ph idx="1"/>
          </p:nvPr>
        </p:nvSpPr>
        <p:spPr>
          <a:xfrm>
            <a:off x="328763" y="1294312"/>
            <a:ext cx="7531721" cy="3067964"/>
          </a:xfrm>
        </p:spPr>
        <p:txBody>
          <a:bodyPr/>
          <a:lstStyle/>
          <a:p>
            <a:pPr lvl="2"/>
            <a:r>
              <a:rPr lang="en-US" dirty="0"/>
              <a:t>Algorithm:</a:t>
            </a:r>
          </a:p>
          <a:p>
            <a:pPr lvl="3"/>
            <a:r>
              <a:rPr lang="en-US" dirty="0"/>
              <a:t>Mark the nodes unvisited and instantiate a new set for them</a:t>
            </a:r>
          </a:p>
          <a:p>
            <a:pPr lvl="3"/>
            <a:r>
              <a:rPr lang="en-US" dirty="0"/>
              <a:t>Set the initial distance from the source to the target as ‘infinite’</a:t>
            </a:r>
          </a:p>
          <a:p>
            <a:pPr lvl="3"/>
            <a:r>
              <a:rPr lang="en-US" dirty="0"/>
              <a:t>Calculate distances of neighbor nodes of the active node, sum distance with weights of distances from Graph</a:t>
            </a:r>
          </a:p>
          <a:p>
            <a:pPr lvl="3"/>
            <a:r>
              <a:rPr lang="en-US" dirty="0"/>
              <a:t>If calculated distance is smaller, update the distance and set the current node</a:t>
            </a:r>
          </a:p>
          <a:p>
            <a:pPr lvl="3"/>
            <a:r>
              <a:rPr lang="en-US" dirty="0"/>
              <a:t>Repeat until no nodes left and all accounted for</a:t>
            </a:r>
          </a:p>
        </p:txBody>
      </p:sp>
      <p:pic>
        <p:nvPicPr>
          <p:cNvPr id="6" name="Picture 5">
            <a:extLst>
              <a:ext uri="{FF2B5EF4-FFF2-40B4-BE49-F238E27FC236}">
                <a16:creationId xmlns:a16="http://schemas.microsoft.com/office/drawing/2014/main" id="{334B4827-B029-31D6-EF9F-D1AEEACDE028}"/>
              </a:ext>
            </a:extLst>
          </p:cNvPr>
          <p:cNvPicPr>
            <a:picLocks noChangeAspect="1"/>
          </p:cNvPicPr>
          <p:nvPr/>
        </p:nvPicPr>
        <p:blipFill>
          <a:blip r:embed="rId2"/>
          <a:stretch>
            <a:fillRect/>
          </a:stretch>
        </p:blipFill>
        <p:spPr>
          <a:xfrm>
            <a:off x="674713" y="4230568"/>
            <a:ext cx="2807514" cy="1926950"/>
          </a:xfrm>
          <a:prstGeom prst="rect">
            <a:avLst/>
          </a:prstGeom>
        </p:spPr>
      </p:pic>
      <p:sp>
        <p:nvSpPr>
          <p:cNvPr id="13" name="TextBox 12">
            <a:extLst>
              <a:ext uri="{FF2B5EF4-FFF2-40B4-BE49-F238E27FC236}">
                <a16:creationId xmlns:a16="http://schemas.microsoft.com/office/drawing/2014/main" id="{897E7F8B-5D10-EF22-2B85-B0DCF20D74D9}"/>
              </a:ext>
            </a:extLst>
          </p:cNvPr>
          <p:cNvSpPr txBox="1"/>
          <p:nvPr/>
        </p:nvSpPr>
        <p:spPr>
          <a:xfrm>
            <a:off x="1382818" y="6182126"/>
            <a:ext cx="1417738" cy="307777"/>
          </a:xfrm>
          <a:prstGeom prst="rect">
            <a:avLst/>
          </a:prstGeom>
          <a:noFill/>
        </p:spPr>
        <p:txBody>
          <a:bodyPr wrap="square" rtlCol="0">
            <a:spAutoFit/>
          </a:bodyPr>
          <a:lstStyle/>
          <a:p>
            <a:pPr algn="ctr"/>
            <a:r>
              <a:rPr lang="en-US" sz="1400" dirty="0"/>
              <a:t>Original Map</a:t>
            </a:r>
          </a:p>
        </p:txBody>
      </p:sp>
      <p:pic>
        <p:nvPicPr>
          <p:cNvPr id="9" name="Picture 8">
            <a:extLst>
              <a:ext uri="{FF2B5EF4-FFF2-40B4-BE49-F238E27FC236}">
                <a16:creationId xmlns:a16="http://schemas.microsoft.com/office/drawing/2014/main" id="{7E4BA39C-1C89-7CB4-E783-ED30C831C5DF}"/>
              </a:ext>
            </a:extLst>
          </p:cNvPr>
          <p:cNvPicPr>
            <a:picLocks noChangeAspect="1"/>
          </p:cNvPicPr>
          <p:nvPr/>
        </p:nvPicPr>
        <p:blipFill>
          <a:blip r:embed="rId3"/>
          <a:stretch>
            <a:fillRect/>
          </a:stretch>
        </p:blipFill>
        <p:spPr>
          <a:xfrm>
            <a:off x="8323340" y="1152258"/>
            <a:ext cx="3406204" cy="4434810"/>
          </a:xfrm>
          <a:prstGeom prst="rect">
            <a:avLst/>
          </a:prstGeom>
        </p:spPr>
      </p:pic>
      <p:pic>
        <p:nvPicPr>
          <p:cNvPr id="17" name="Picture 16">
            <a:extLst>
              <a:ext uri="{FF2B5EF4-FFF2-40B4-BE49-F238E27FC236}">
                <a16:creationId xmlns:a16="http://schemas.microsoft.com/office/drawing/2014/main" id="{5260857A-DEF4-0C59-0604-372B1038A69C}"/>
              </a:ext>
            </a:extLst>
          </p:cNvPr>
          <p:cNvPicPr>
            <a:picLocks noChangeAspect="1"/>
          </p:cNvPicPr>
          <p:nvPr/>
        </p:nvPicPr>
        <p:blipFill>
          <a:blip r:embed="rId4"/>
          <a:stretch>
            <a:fillRect/>
          </a:stretch>
        </p:blipFill>
        <p:spPr>
          <a:xfrm>
            <a:off x="4142934" y="4223664"/>
            <a:ext cx="2838708" cy="1926950"/>
          </a:xfrm>
          <a:prstGeom prst="rect">
            <a:avLst/>
          </a:prstGeom>
        </p:spPr>
      </p:pic>
      <p:sp>
        <p:nvSpPr>
          <p:cNvPr id="19" name="TextBox 18">
            <a:extLst>
              <a:ext uri="{FF2B5EF4-FFF2-40B4-BE49-F238E27FC236}">
                <a16:creationId xmlns:a16="http://schemas.microsoft.com/office/drawing/2014/main" id="{A6DF3BE4-9DD9-F3C9-4E34-B8517788DE8E}"/>
              </a:ext>
            </a:extLst>
          </p:cNvPr>
          <p:cNvSpPr txBox="1"/>
          <p:nvPr/>
        </p:nvSpPr>
        <p:spPr>
          <a:xfrm>
            <a:off x="4680587" y="6150614"/>
            <a:ext cx="1719906" cy="307777"/>
          </a:xfrm>
          <a:prstGeom prst="rect">
            <a:avLst/>
          </a:prstGeom>
          <a:noFill/>
        </p:spPr>
        <p:txBody>
          <a:bodyPr wrap="square" rtlCol="0">
            <a:spAutoFit/>
          </a:bodyPr>
          <a:lstStyle/>
          <a:p>
            <a:pPr algn="ctr"/>
            <a:r>
              <a:rPr lang="en-US" sz="1400" dirty="0"/>
              <a:t>Determined Path</a:t>
            </a:r>
          </a:p>
        </p:txBody>
      </p:sp>
      <p:pic>
        <p:nvPicPr>
          <p:cNvPr id="21" name="Picture 20">
            <a:extLst>
              <a:ext uri="{FF2B5EF4-FFF2-40B4-BE49-F238E27FC236}">
                <a16:creationId xmlns:a16="http://schemas.microsoft.com/office/drawing/2014/main" id="{7C644AFD-DF07-F310-EC26-BDEA84205A16}"/>
              </a:ext>
            </a:extLst>
          </p:cNvPr>
          <p:cNvPicPr>
            <a:picLocks noChangeAspect="1"/>
          </p:cNvPicPr>
          <p:nvPr/>
        </p:nvPicPr>
        <p:blipFill>
          <a:blip r:embed="rId5"/>
          <a:stretch>
            <a:fillRect/>
          </a:stretch>
        </p:blipFill>
        <p:spPr>
          <a:xfrm>
            <a:off x="8767956" y="5750716"/>
            <a:ext cx="1936396" cy="545378"/>
          </a:xfrm>
          <a:prstGeom prst="rect">
            <a:avLst/>
          </a:prstGeom>
        </p:spPr>
      </p:pic>
    </p:spTree>
    <p:extLst>
      <p:ext uri="{BB962C8B-B14F-4D97-AF65-F5344CB8AC3E}">
        <p14:creationId xmlns:p14="http://schemas.microsoft.com/office/powerpoint/2010/main" val="21522204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886DB-3E12-AEF3-4732-C238E879890C}"/>
              </a:ext>
            </a:extLst>
          </p:cNvPr>
          <p:cNvSpPr>
            <a:spLocks noGrp="1"/>
          </p:cNvSpPr>
          <p:nvPr>
            <p:ph type="title"/>
          </p:nvPr>
        </p:nvSpPr>
        <p:spPr>
          <a:xfrm>
            <a:off x="328763" y="323561"/>
            <a:ext cx="11400781" cy="674922"/>
          </a:xfrm>
        </p:spPr>
        <p:txBody>
          <a:bodyPr>
            <a:normAutofit fontScale="90000"/>
          </a:bodyPr>
          <a:lstStyle/>
          <a:p>
            <a:r>
              <a:rPr lang="en-US" dirty="0"/>
              <a:t>Method II: Dijkstra’s Shortest Path Summary</a:t>
            </a:r>
          </a:p>
        </p:txBody>
      </p:sp>
      <p:sp>
        <p:nvSpPr>
          <p:cNvPr id="3" name="Content Placeholder 2">
            <a:extLst>
              <a:ext uri="{FF2B5EF4-FFF2-40B4-BE49-F238E27FC236}">
                <a16:creationId xmlns:a16="http://schemas.microsoft.com/office/drawing/2014/main" id="{22685EA7-DF49-4E42-7809-681B907322B3}"/>
              </a:ext>
            </a:extLst>
          </p:cNvPr>
          <p:cNvSpPr>
            <a:spLocks noGrp="1"/>
          </p:cNvSpPr>
          <p:nvPr>
            <p:ph idx="1"/>
          </p:nvPr>
        </p:nvSpPr>
        <p:spPr>
          <a:xfrm>
            <a:off x="328763" y="1294312"/>
            <a:ext cx="7951171" cy="5341380"/>
          </a:xfrm>
        </p:spPr>
        <p:txBody>
          <a:bodyPr>
            <a:normAutofit/>
          </a:bodyPr>
          <a:lstStyle/>
          <a:p>
            <a:pPr lvl="1"/>
            <a:r>
              <a:rPr lang="en-US" dirty="0"/>
              <a:t>The shortest path problem has the objective of finding a path between two nodes in which the sum of weights between them is minimized relative to other paths</a:t>
            </a:r>
          </a:p>
          <a:p>
            <a:pPr lvl="1"/>
            <a:r>
              <a:rPr lang="en-US" dirty="0"/>
              <a:t>There are a number of different algorithms that have been developed to solve this problem: (1) Bellman-Ford, (2) Floyd-</a:t>
            </a:r>
            <a:r>
              <a:rPr lang="en-US" dirty="0" err="1"/>
              <a:t>Warshall</a:t>
            </a:r>
            <a:r>
              <a:rPr lang="en-US" dirty="0"/>
              <a:t>, and (3) Dijkstra’s.</a:t>
            </a:r>
          </a:p>
          <a:p>
            <a:pPr lvl="1"/>
            <a:endParaRPr lang="en-US" dirty="0"/>
          </a:p>
          <a:p>
            <a:pPr lvl="1"/>
            <a:r>
              <a:rPr lang="en-US" dirty="0"/>
              <a:t>For the purposes of this POC, we focused on Dijkstra’s algorithm.</a:t>
            </a:r>
          </a:p>
          <a:p>
            <a:pPr lvl="1"/>
            <a:r>
              <a:rPr lang="en-US" dirty="0"/>
              <a:t>In our previous method, we supported our long distance runners by finding the longest path. In this method, we support our short distance runners, or perhaps our lazy runners (such as myself), by finding the shortest distance between two nodes</a:t>
            </a:r>
          </a:p>
          <a:p>
            <a:pPr lvl="1"/>
            <a:endParaRPr lang="en-US" dirty="0"/>
          </a:p>
          <a:p>
            <a:pPr lvl="1"/>
            <a:r>
              <a:rPr lang="en-US" dirty="0"/>
              <a:t>In this algorithm, the time complexity as the result of each edge is O(|E|), and the complexity of each vertex is O(|V|).</a:t>
            </a:r>
          </a:p>
          <a:p>
            <a:pPr lvl="1"/>
            <a:r>
              <a:rPr lang="en-US" dirty="0"/>
              <a:t>Given our implementation, we reached a time complexity of O(|E| + |V|).</a:t>
            </a:r>
          </a:p>
          <a:p>
            <a:pPr lvl="1"/>
            <a:r>
              <a:rPr lang="en-US" dirty="0"/>
              <a:t>A future improvement could be to use a priority queue, in order to reach a time complexity of O(|E| + |V| log |V|)</a:t>
            </a:r>
          </a:p>
        </p:txBody>
      </p:sp>
      <p:pic>
        <p:nvPicPr>
          <p:cNvPr id="4098" name="Picture 2" descr="Edsger W. Dijkstra - Wikipedia">
            <a:extLst>
              <a:ext uri="{FF2B5EF4-FFF2-40B4-BE49-F238E27FC236}">
                <a16:creationId xmlns:a16="http://schemas.microsoft.com/office/drawing/2014/main" id="{36787E56-699F-27DB-244B-BFEA50506C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50447" y="1151389"/>
            <a:ext cx="2387144" cy="3183841"/>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16,249 Short Distance Images, Stock Photos &amp; Vectors | Shutterstock">
            <a:extLst>
              <a:ext uri="{FF2B5EF4-FFF2-40B4-BE49-F238E27FC236}">
                <a16:creationId xmlns:a16="http://schemas.microsoft.com/office/drawing/2014/main" id="{F9EE0DD1-ABD2-98C7-B7AD-CAED3A20399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0590"/>
          <a:stretch/>
        </p:blipFill>
        <p:spPr bwMode="auto">
          <a:xfrm>
            <a:off x="8950447" y="4743781"/>
            <a:ext cx="2387144" cy="13801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52156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886DB-3E12-AEF3-4732-C238E879890C}"/>
              </a:ext>
            </a:extLst>
          </p:cNvPr>
          <p:cNvSpPr>
            <a:spLocks noGrp="1"/>
          </p:cNvSpPr>
          <p:nvPr>
            <p:ph type="title"/>
          </p:nvPr>
        </p:nvSpPr>
        <p:spPr>
          <a:xfrm>
            <a:off x="328763" y="323561"/>
            <a:ext cx="11400781" cy="674922"/>
          </a:xfrm>
        </p:spPr>
        <p:txBody>
          <a:bodyPr>
            <a:normAutofit fontScale="90000"/>
          </a:bodyPr>
          <a:lstStyle/>
          <a:p>
            <a:r>
              <a:rPr lang="en-US" dirty="0"/>
              <a:t>Method III</a:t>
            </a:r>
          </a:p>
        </p:txBody>
      </p:sp>
      <p:sp>
        <p:nvSpPr>
          <p:cNvPr id="3" name="Content Placeholder 2">
            <a:extLst>
              <a:ext uri="{FF2B5EF4-FFF2-40B4-BE49-F238E27FC236}">
                <a16:creationId xmlns:a16="http://schemas.microsoft.com/office/drawing/2014/main" id="{22685EA7-DF49-4E42-7809-681B907322B3}"/>
              </a:ext>
            </a:extLst>
          </p:cNvPr>
          <p:cNvSpPr>
            <a:spLocks noGrp="1"/>
          </p:cNvSpPr>
          <p:nvPr>
            <p:ph idx="1"/>
          </p:nvPr>
        </p:nvSpPr>
        <p:spPr>
          <a:xfrm>
            <a:off x="328763" y="1294312"/>
            <a:ext cx="7531721" cy="3067964"/>
          </a:xfrm>
        </p:spPr>
        <p:txBody>
          <a:bodyPr/>
          <a:lstStyle/>
          <a:p>
            <a:pPr lvl="2"/>
            <a:endParaRPr lang="en-US" dirty="0"/>
          </a:p>
        </p:txBody>
      </p:sp>
    </p:spTree>
    <p:extLst>
      <p:ext uri="{BB962C8B-B14F-4D97-AF65-F5344CB8AC3E}">
        <p14:creationId xmlns:p14="http://schemas.microsoft.com/office/powerpoint/2010/main" val="1448626270"/>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Parcel</Template>
  <TotalTime>1646</TotalTime>
  <Words>815</Words>
  <Application>Microsoft Office PowerPoint</Application>
  <PresentationFormat>Widescreen</PresentationFormat>
  <Paragraphs>75</Paragraphs>
  <Slides>11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Gill Sans MT</vt:lpstr>
      <vt:lpstr>Parcel</vt:lpstr>
      <vt:lpstr>Application of graph traversal for marathon training optimization</vt:lpstr>
      <vt:lpstr>Problem Statement</vt:lpstr>
      <vt:lpstr>Methods</vt:lpstr>
      <vt:lpstr>Graph Preparation</vt:lpstr>
      <vt:lpstr>Method 1: Longest limited Path</vt:lpstr>
      <vt:lpstr>Method 1: Longest Limited Path Summary</vt:lpstr>
      <vt:lpstr>Method II: Dijkstra’s Shortest Path</vt:lpstr>
      <vt:lpstr>Method II: Dijkstra’s Shortest Path Summary</vt:lpstr>
      <vt:lpstr>Method III</vt:lpstr>
      <vt:lpstr>Method III</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Application of graph traversal for marathon training optimization</dc:title>
  <dc:creator>Saleh Khalifa</dc:creator>
  <cp:lastModifiedBy>Saleh AlKhalifa</cp:lastModifiedBy>
  <cp:revision>39</cp:revision>
  <dcterms:created xsi:type="dcterms:W3CDTF">2022-11-28T23:31:50Z</dcterms:created>
  <dcterms:modified xsi:type="dcterms:W3CDTF">2022-12-05T00:54:04Z</dcterms:modified>
</cp:coreProperties>
</file>

<file path=docProps/thumbnail.jpeg>
</file>